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9" r:id="rId4"/>
    <p:sldId id="270" r:id="rId5"/>
    <p:sldId id="259" r:id="rId6"/>
    <p:sldId id="258" r:id="rId7"/>
    <p:sldId id="274" r:id="rId8"/>
    <p:sldId id="273" r:id="rId9"/>
    <p:sldId id="261" r:id="rId10"/>
    <p:sldId id="267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D29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0B243-23EF-48B1-9358-7C8E6653F35B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38394-1FCF-41A6-A9B9-ACF97423D5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230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995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37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90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319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60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109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510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46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218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2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96938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760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71622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433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88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520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614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48F767-15F8-4C32-904D-6697ADE9E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108012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муниципальное дошкольное </a:t>
            </a:r>
            <a:r>
              <a:rPr lang="ru-RU" sz="2000" b="1" i="1" dirty="0" smtClean="0">
                <a:solidFill>
                  <a:srgbClr val="002060"/>
                </a:solidFill>
              </a:rPr>
              <a:t>образовательное учреждение </a:t>
            </a:r>
            <a:r>
              <a:rPr lang="ru-RU" sz="2000" b="1" i="1" dirty="0">
                <a:solidFill>
                  <a:srgbClr val="002060"/>
                </a:solidFill>
              </a:rPr>
              <a:t/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«Детский сад № 279 Красноармейского района Волгограда»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4A882E-9025-4963-A406-3418C2DDC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348" y="1700808"/>
            <a:ext cx="6572296" cy="38884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  <a:cs typeface="Times New Roman" panose="02020603050405020304" pitchFamily="18" charset="0"/>
              </a:rPr>
              <a:t>КРАТКАЯ  </a:t>
            </a:r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  <a:cs typeface="Times New Roman" panose="02020603050405020304" pitchFamily="18" charset="0"/>
              </a:rPr>
              <a:t>ПРЕЗЕНТАЦИЯ </a:t>
            </a:r>
            <a:endParaRPr lang="ru-RU" sz="2400" b="1" dirty="0" smtClean="0">
              <a:solidFill>
                <a:srgbClr val="C0000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  <a:cs typeface="Times New Roman" panose="02020603050405020304" pitchFamily="18" charset="0"/>
              </a:rPr>
              <a:t>АДАПТИРОВАННОЙ                ОБРАЗОВАТЕЛЬНОЙ </a:t>
            </a:r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  <a:cs typeface="Times New Roman" panose="02020603050405020304" pitchFamily="18" charset="0"/>
              </a:rPr>
              <a:t>ПРОГРАММЫ ДОШКОЛЬНОГО </a:t>
            </a: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  <a:cs typeface="Times New Roman" panose="02020603050405020304" pitchFamily="18" charset="0"/>
              </a:rPr>
              <a:t> ОБРАЗОВАНИЯ  ДЛЯ ДЕТЕЙ  СО СЛОЖНЫМ ДЕФЕКТОМ «ОСОБЫЙ РЕБЕНОК» С РАССТРОЙСТВАМИ АУТИСТИЧЕСКОГО СПЕКТРА</a:t>
            </a:r>
            <a:endParaRPr lang="ru-RU" sz="24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algn="ctr"/>
            <a:endParaRPr lang="ru-RU" sz="19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2714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542BF0-AC6C-4176-9E88-161AA0604C3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7920880" cy="650085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 </a:t>
            </a:r>
            <a:r>
              <a:rPr lang="ru-RU" sz="7200" b="1" i="1" dirty="0" smtClean="0">
                <a:solidFill>
                  <a:srgbClr val="C00000"/>
                </a:solidFill>
              </a:rPr>
              <a:t>Адаптированная  образовательная программа дошкольного образования для детей с расстройствами </a:t>
            </a:r>
            <a:r>
              <a:rPr lang="ru-RU" sz="7200" b="1" i="1" dirty="0" err="1" smtClean="0">
                <a:solidFill>
                  <a:srgbClr val="C00000"/>
                </a:solidFill>
              </a:rPr>
              <a:t>аутистического</a:t>
            </a:r>
            <a:r>
              <a:rPr lang="ru-RU" sz="7200" b="1" i="1" dirty="0" smtClean="0">
                <a:solidFill>
                  <a:srgbClr val="C00000"/>
                </a:solidFill>
              </a:rPr>
              <a:t> спектра спроектирована с учетом: </a:t>
            </a:r>
          </a:p>
          <a:p>
            <a:pPr marL="0" indent="0" algn="ctr">
              <a:buNone/>
            </a:pPr>
            <a:r>
              <a:rPr lang="ru-RU" sz="7200" b="1" i="1" dirty="0" smtClean="0">
                <a:solidFill>
                  <a:srgbClr val="C00000"/>
                </a:solidFill>
              </a:rPr>
              <a:t> </a:t>
            </a: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Федерального закона «Об образовании в Российской Федерации» (от 29.12.2012 года № 273-ФЗ);</a:t>
            </a: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endParaRPr lang="ru-RU" sz="56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Приказа </a:t>
            </a:r>
            <a:r>
              <a:rPr lang="ru-RU" sz="5600" dirty="0" err="1" smtClean="0">
                <a:solidFill>
                  <a:srgbClr val="002060"/>
                </a:solidFill>
              </a:rPr>
              <a:t>Минобрнауки</a:t>
            </a:r>
            <a:r>
              <a:rPr lang="ru-RU" sz="5600" dirty="0" smtClean="0">
                <a:solidFill>
                  <a:srgbClr val="002060"/>
                </a:solidFill>
              </a:rPr>
              <a:t> России «Об утверждении федерального государственного образовательного стандарта дошкольного образования»(от 17 октября 2013 г. N 1155 );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Приказа Министерства просвещения РФ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 (от 31 июля 2020 г. № 373);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Постановления главного государственного санитарного врача РФ «Об утверждении санитарных правил СП 2.4. 3648- 20 «Санитарно-эпидемиологические требования к организациям воспитания и обучения, отдыха и оздоровления детей и молодежи» (от 28.09.2020г. № 28);</a:t>
            </a:r>
            <a:endParaRPr lang="ru-RU" sz="5600" b="1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endParaRPr lang="ru-RU" sz="56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Письма </a:t>
            </a:r>
            <a:r>
              <a:rPr lang="ru-RU" sz="5600" dirty="0" err="1" smtClean="0">
                <a:solidFill>
                  <a:srgbClr val="002060"/>
                </a:solidFill>
              </a:rPr>
              <a:t>Минобрнауки</a:t>
            </a:r>
            <a:r>
              <a:rPr lang="ru-RU" sz="5600" dirty="0" smtClean="0">
                <a:solidFill>
                  <a:srgbClr val="002060"/>
                </a:solidFill>
              </a:rPr>
              <a:t> РФ «О коррекционном и инклюзивном образовании детей» (от 7 июня 2013 г. № ИР-535/07);</a:t>
            </a: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endParaRPr lang="ru-RU" sz="56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 smtClean="0">
                <a:solidFill>
                  <a:srgbClr val="002060"/>
                </a:solidFill>
              </a:rPr>
              <a:t>особенностей</a:t>
            </a:r>
            <a:r>
              <a:rPr lang="ru-RU" sz="5600" dirty="0">
                <a:solidFill>
                  <a:srgbClr val="002060"/>
                </a:solidFill>
              </a:rPr>
              <a:t>  образовательного учреждения</a:t>
            </a:r>
            <a:r>
              <a:rPr lang="ru-RU" sz="5600" dirty="0" smtClean="0">
                <a:solidFill>
                  <a:srgbClr val="002060"/>
                </a:solidFill>
              </a:rPr>
              <a:t>;</a:t>
            </a:r>
          </a:p>
          <a:p>
            <a:pPr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5600" dirty="0" smtClean="0">
                <a:solidFill>
                  <a:srgbClr val="002060"/>
                </a:solidFill>
              </a:rPr>
              <a:t> </a:t>
            </a:r>
            <a:endParaRPr lang="ru-RU" sz="56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5600" dirty="0">
                <a:solidFill>
                  <a:srgbClr val="002060"/>
                </a:solidFill>
              </a:rPr>
              <a:t>образовательных потребностей и запросов воспитанников.</a:t>
            </a:r>
          </a:p>
          <a:p>
            <a:pPr algn="ctr">
              <a:buClr>
                <a:srgbClr val="002060"/>
              </a:buClr>
              <a:buNone/>
            </a:pPr>
            <a:endParaRPr lang="ru-RU" sz="6400" b="1" i="1" dirty="0" smtClean="0">
              <a:solidFill>
                <a:srgbClr val="C00000"/>
              </a:solidFill>
            </a:endParaRPr>
          </a:p>
          <a:p>
            <a:pPr algn="ctr">
              <a:buClr>
                <a:srgbClr val="002060"/>
              </a:buClr>
              <a:buNone/>
            </a:pPr>
            <a:r>
              <a:rPr lang="ru-RU" sz="6400" b="1" i="1" dirty="0" smtClean="0">
                <a:solidFill>
                  <a:srgbClr val="C00000"/>
                </a:solidFill>
              </a:rPr>
              <a:t>Программа </a:t>
            </a:r>
            <a:endParaRPr lang="ru-RU" sz="6400" b="1" i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5600" b="1" dirty="0">
                <a:solidFill>
                  <a:srgbClr val="002060"/>
                </a:solidFill>
              </a:rPr>
              <a:t>определяет цель, задачи, планируемые результаты, </a:t>
            </a:r>
            <a:r>
              <a:rPr lang="ru-RU" sz="5600" b="1" dirty="0" smtClean="0">
                <a:solidFill>
                  <a:srgbClr val="002060"/>
                </a:solidFill>
              </a:rPr>
              <a:t>содержание </a:t>
            </a:r>
            <a:r>
              <a:rPr lang="ru-RU" sz="5600" b="1" dirty="0">
                <a:solidFill>
                  <a:srgbClr val="002060"/>
                </a:solidFill>
              </a:rPr>
              <a:t>и организацию образовательного </a:t>
            </a:r>
            <a:r>
              <a:rPr lang="ru-RU" sz="5600" b="1" dirty="0" smtClean="0">
                <a:solidFill>
                  <a:srgbClr val="002060"/>
                </a:solidFill>
              </a:rPr>
              <a:t>процесса на уровне </a:t>
            </a:r>
            <a:r>
              <a:rPr lang="ru-RU" sz="5600" b="1" dirty="0">
                <a:solidFill>
                  <a:srgbClr val="002060"/>
                </a:solidFill>
              </a:rPr>
              <a:t>дошкольного </a:t>
            </a:r>
            <a:r>
              <a:rPr lang="ru-RU" sz="5600" b="1" dirty="0" smtClean="0">
                <a:solidFill>
                  <a:srgbClr val="002060"/>
                </a:solidFill>
              </a:rPr>
              <a:t>образования</a:t>
            </a:r>
            <a:endParaRPr lang="ru-RU" sz="56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934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u="sng" dirty="0" smtClean="0"/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Программа</a:t>
            </a:r>
            <a:r>
              <a:rPr lang="ru-RU" sz="2000" b="1" i="1" dirty="0" smtClean="0">
                <a:solidFill>
                  <a:srgbClr val="002060"/>
                </a:solidFill>
              </a:rPr>
              <a:t> соответствует требованиям Стандарта, адресована всем участникам образовательных отношений, участвующим в обучении и воспитании детей с расстройствами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аутистического</a:t>
            </a:r>
            <a:r>
              <a:rPr lang="ru-RU" sz="2000" b="1" i="1" dirty="0" smtClean="0">
                <a:solidFill>
                  <a:srgbClr val="002060"/>
                </a:solidFill>
              </a:rPr>
              <a:t> спектра и охватывает все основные образовательные области.</a:t>
            </a:r>
          </a:p>
          <a:p>
            <a:pPr algn="ctr"/>
            <a:endParaRPr lang="ru-RU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Программа </a:t>
            </a:r>
            <a:r>
              <a:rPr lang="ru-RU" sz="2000" b="1" i="1" dirty="0" smtClean="0">
                <a:solidFill>
                  <a:srgbClr val="002060"/>
                </a:solidFill>
              </a:rPr>
              <a:t>реализуется в группах компенсирующей направленности для детей со сложным дефектом «Особый ребенок» с расстройствами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аутистического</a:t>
            </a:r>
            <a:r>
              <a:rPr lang="ru-RU" sz="2000" b="1" i="1" dirty="0" smtClean="0">
                <a:solidFill>
                  <a:srgbClr val="002060"/>
                </a:solidFill>
              </a:rPr>
              <a:t> спектра.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  <a:latin typeface="+mj-lt"/>
            </a:endParaRP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G:\САЙТ РАС\DSC06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73016"/>
            <a:ext cx="2664296" cy="2887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73448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C00000"/>
                </a:solidFill>
              </a:rPr>
              <a:t>Программа</a:t>
            </a:r>
            <a:r>
              <a:rPr lang="ru-RU" sz="2000" b="1" i="1" dirty="0" smtClean="0">
                <a:solidFill>
                  <a:srgbClr val="002060"/>
                </a:solidFill>
              </a:rPr>
              <a:t> направлена на создание социальной ситуации развития дошкольников, социальных и материальных условий, открывающих возможности позитивной социализации ребенка, формирования у него доверия к миру, к людям и к себе, его личностного и познавательного развития, развития инициативы и творческих способностей посредством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культуросообразных</a:t>
            </a:r>
            <a:r>
              <a:rPr lang="ru-RU" sz="2000" b="1" i="1" dirty="0" smtClean="0">
                <a:solidFill>
                  <a:srgbClr val="002060"/>
                </a:solidFill>
              </a:rPr>
              <a:t> 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возрастосообразных</a:t>
            </a:r>
            <a:r>
              <a:rPr lang="ru-RU" sz="2000" b="1" i="1" dirty="0" smtClean="0">
                <a:solidFill>
                  <a:srgbClr val="002060"/>
                </a:solidFill>
              </a:rPr>
              <a:t> видов деятельности в сотрудничестве со взрослыми и другими детьми, а также на обеспечение здоровья и безопасности детей.</a:t>
            </a:r>
            <a:endParaRPr lang="ru-RU" sz="2000" dirty="0"/>
          </a:p>
        </p:txBody>
      </p:sp>
      <p:pic>
        <p:nvPicPr>
          <p:cNvPr id="3" name="Picture 2" descr="E:\ФОТО ИНКЛЮЗИЯ ОТ КАТИ БУКЛЕТ\ВЫБРАННЫЕ ДЛЯ БУКЛЕТА КАТЯ\сад-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789040"/>
            <a:ext cx="4320480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36016A-D2C1-46DF-8D18-DCD6D1E9A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32656"/>
            <a:ext cx="6914729" cy="1368152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Разделы программы</a:t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C8ECB3-01FB-4DA1-9D3A-EA93EBC48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7776863" cy="5184576"/>
          </a:xfrm>
        </p:spPr>
        <p:txBody>
          <a:bodyPr>
            <a:no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</a:rPr>
              <a:t>1</a:t>
            </a:r>
            <a:r>
              <a:rPr lang="ru-RU" sz="2000" b="1" i="1" dirty="0" smtClean="0">
                <a:solidFill>
                  <a:srgbClr val="002060"/>
                </a:solidFill>
              </a:rPr>
              <a:t>. </a:t>
            </a:r>
            <a:r>
              <a:rPr lang="ru-RU" sz="2000" b="1" i="1" u="sng" dirty="0" smtClean="0">
                <a:solidFill>
                  <a:srgbClr val="002060"/>
                </a:solidFill>
              </a:rPr>
              <a:t>Целевой раздел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включает пояснительную записку и планируемые результаты освоения Программы, определяет ее цели и задачи, принципы и подходы к формированию Программы, планируемые результаты ее освоения в виде целевых ориентиров.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2. </a:t>
            </a:r>
            <a:r>
              <a:rPr lang="ru-RU" sz="2000" b="1" i="1" u="sng" dirty="0" smtClean="0">
                <a:solidFill>
                  <a:srgbClr val="002060"/>
                </a:solidFill>
              </a:rPr>
              <a:t>Содержательный раздел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включает описание образовательной деятельности по пяти образовательным областям, описание коррекционно-развивающей работы, обеспечивающей адаптацию и включение детей с умственной отсталостью в социум, инклюзивное образование.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3</a:t>
            </a:r>
            <a:r>
              <a:rPr lang="ru-RU" sz="2000" b="1" i="1" u="sng" dirty="0" smtClean="0">
                <a:solidFill>
                  <a:srgbClr val="002060"/>
                </a:solidFill>
              </a:rPr>
              <a:t>. В Организационном разделе </a:t>
            </a:r>
            <a:r>
              <a:rPr lang="ru-RU" sz="2000" b="1" i="1" dirty="0" smtClean="0">
                <a:solidFill>
                  <a:srgbClr val="002060"/>
                </a:solidFill>
              </a:rPr>
              <a:t>программы представлены, условия реализации программы и ее материально-техническое оснащение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45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30E118-F63C-4B04-813A-F46C64783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14290"/>
            <a:ext cx="7128223" cy="1928802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Цель </a:t>
            </a:r>
            <a:r>
              <a:rPr lang="ru-RU" sz="2400" b="1" i="1" dirty="0">
                <a:solidFill>
                  <a:srgbClr val="C00000"/>
                </a:solidFill>
              </a:rPr>
              <a:t>Программы:  </a:t>
            </a:r>
            <a:r>
              <a:rPr lang="ru-RU" sz="2000" b="1" i="1" dirty="0" smtClean="0">
                <a:solidFill>
                  <a:srgbClr val="002060"/>
                </a:solidFill>
              </a:rPr>
              <a:t>обеспечение условий для дошкольного образования, определяемых общими и особыми потребностями ребёнка дошкольного возраста с расстройствами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аутистического</a:t>
            </a:r>
            <a:r>
              <a:rPr lang="ru-RU" sz="2000" b="1" i="1" dirty="0" smtClean="0">
                <a:solidFill>
                  <a:srgbClr val="002060"/>
                </a:solidFill>
              </a:rPr>
              <a:t> спектра, индивидуальными особенностями его развития и состояния здоровья.</a:t>
            </a: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1600" b="1" i="1" dirty="0">
                <a:solidFill>
                  <a:srgbClr val="C00000"/>
                </a:solidFill>
              </a:rPr>
              <a:t/>
            </a:r>
            <a:br>
              <a:rPr lang="ru-RU" sz="1600" b="1" i="1" dirty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CA8FE5-F2C4-48AD-ACF8-97212146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20" y="2203700"/>
            <a:ext cx="7743234" cy="4654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rgbClr val="C00000"/>
                </a:solidFill>
              </a:rPr>
              <a:t>Задачи: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создание благоприятных условий для полноценного проживания ребенком дошкольного детства,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формирование положительных личностных качеств, всестороннее развитие психических и физических качеств в соответствии с возрастными и индивидуальными особенностями,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подготовка к жизни в современном обществе,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формирование предпосылок к учебной деятельности и самостоятельности в быту, обеспечение безопасности жизнедеятельности ребенка.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132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768752" cy="1597744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</a:rPr>
              <a:t>Программа коррекционно-развивающей работы с детьми с ограниченными возможностями здоровья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7632848" cy="129614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b="1" i="1" dirty="0" smtClean="0">
                <a:solidFill>
                  <a:srgbClr val="002060"/>
                </a:solidFill>
              </a:rPr>
              <a:t>    Специфической особенностью Программы является     коррекционная направленность воспитательно-образовательной работы с детьми, имеющими расстройства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аутистического</a:t>
            </a:r>
            <a:r>
              <a:rPr lang="ru-RU" sz="2000" b="1" i="1" dirty="0" smtClean="0">
                <a:solidFill>
                  <a:srgbClr val="002060"/>
                </a:solidFill>
              </a:rPr>
              <a:t> спектра.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780928"/>
            <a:ext cx="446449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900" b="1" i="1" dirty="0" smtClean="0">
                <a:solidFill>
                  <a:srgbClr val="002060"/>
                </a:solidFill>
              </a:rPr>
              <a:t>Существенное отличие данной Программы от других заключено в акценте на задачах, направленных на формирование возрастных психологических новообразований и становление различных видов детской деятельности, которые происходят в процессе организации специальных занятий с детьми при преимущественном использовании коррекционных подходов в обучении.</a:t>
            </a:r>
          </a:p>
        </p:txBody>
      </p:sp>
      <p:pic>
        <p:nvPicPr>
          <p:cNvPr id="5" name="Picture 2" descr="C:\Users\Татьяна\Desktop\DSC067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852936"/>
            <a:ext cx="2808312" cy="3632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7056784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2700" b="1" i="1" dirty="0" smtClean="0">
                <a:solidFill>
                  <a:srgbClr val="C00000"/>
                </a:solidFill>
              </a:rPr>
              <a:t>Инклюзивное образование направлено на:</a:t>
            </a:r>
            <a:endParaRPr lang="ru-RU" sz="27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7418785" cy="3312368"/>
          </a:xfrm>
        </p:spPr>
        <p:txBody>
          <a:bodyPr>
            <a:normAutofit lnSpcReduction="10000"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обеспечение коррекции нарушений развития детей с ограниченными возможностями здоровья и детей-инвалидов, оказание им квалифицированной помощи в освоении Программы;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освоение детьми с ограниченными возможностями здоровья и детьми-инвалидами Программы, их разностороннее развитие с учётом возрастных и индивидуальных особенностей и особых образовательных потребностей, социальной адаптации.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E:\ИНКЛЮЗИЯ 2 ДЕНЬ ФОТО\DSC06529.JPG"/>
          <p:cNvPicPr>
            <a:picLocks noChangeAspect="1" noChangeArrowheads="1"/>
          </p:cNvPicPr>
          <p:nvPr/>
        </p:nvPicPr>
        <p:blipFill>
          <a:blip r:embed="rId2" cstate="print"/>
          <a:srcRect l="4180" r="3691"/>
          <a:stretch>
            <a:fillRect/>
          </a:stretch>
        </p:blipFill>
        <p:spPr bwMode="auto">
          <a:xfrm>
            <a:off x="4788024" y="3861048"/>
            <a:ext cx="3960440" cy="2856626"/>
          </a:xfrm>
          <a:prstGeom prst="rect">
            <a:avLst/>
          </a:prstGeom>
          <a:noFill/>
        </p:spPr>
      </p:pic>
      <p:pic>
        <p:nvPicPr>
          <p:cNvPr id="4" name="Picture 2" descr="E:\ФОТО ДЛЯ МАРИНЫ\IMG_20201103_101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43046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E3659C-96F1-4909-AB64-A8C087B51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60648"/>
            <a:ext cx="6347713" cy="79208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Образовательная деятельность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89B3CD-EDD4-404D-9C12-FCDC8828A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36712"/>
            <a:ext cx="7632848" cy="1368152"/>
          </a:xfrm>
        </p:spPr>
        <p:txBody>
          <a:bodyPr>
            <a:norm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002060"/>
                </a:solidFill>
              </a:rPr>
              <a:t>В </a:t>
            </a:r>
            <a:r>
              <a:rPr lang="ru-RU" sz="2000" b="1" i="1" dirty="0">
                <a:solidFill>
                  <a:srgbClr val="002060"/>
                </a:solidFill>
              </a:rPr>
              <a:t>группах компенсирующей направленности </a:t>
            </a:r>
            <a:r>
              <a:rPr lang="ru-RU" sz="2000" b="1" i="1" dirty="0" smtClean="0">
                <a:solidFill>
                  <a:srgbClr val="002060"/>
                </a:solidFill>
              </a:rPr>
              <a:t> для детей со сложным дефектом «Особый ребенок» с расстройствами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аутистического</a:t>
            </a:r>
            <a:r>
              <a:rPr lang="ru-RU" sz="2000" b="1" i="1" dirty="0" smtClean="0">
                <a:solidFill>
                  <a:srgbClr val="002060"/>
                </a:solidFill>
              </a:rPr>
              <a:t> спектра занятия проводятся индивидуально </a:t>
            </a:r>
            <a:r>
              <a:rPr lang="ru-RU" sz="2000" b="1" i="1" dirty="0">
                <a:solidFill>
                  <a:srgbClr val="002060"/>
                </a:solidFill>
              </a:rPr>
              <a:t>или </a:t>
            </a:r>
            <a:r>
              <a:rPr lang="ru-RU" sz="2000" b="1" i="1" dirty="0" err="1">
                <a:solidFill>
                  <a:srgbClr val="002060"/>
                </a:solidFill>
              </a:rPr>
              <a:t>микрогруппами</a:t>
            </a:r>
            <a:r>
              <a:rPr lang="ru-RU" sz="2000" b="1" i="1" dirty="0">
                <a:solidFill>
                  <a:srgbClr val="002060"/>
                </a:solidFill>
              </a:rPr>
              <a:t>.</a:t>
            </a:r>
          </a:p>
          <a:p>
            <a:endParaRPr lang="ru-RU" sz="2400" dirty="0"/>
          </a:p>
          <a:p>
            <a:endParaRPr lang="ru-RU" dirty="0"/>
          </a:p>
        </p:txBody>
      </p:sp>
      <p:pic>
        <p:nvPicPr>
          <p:cNvPr id="3074" name="Picture 2" descr="E:\ФОТО ИНКЛЮЗИЯ ОТ КАТИ БУКЛЕТ\ВЫБРАННЫЕ ДЛЯ БУКЛЕТА КАТЯ\сад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864"/>
            <a:ext cx="6696745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1231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95" name="Rectangle 17"/>
          <p:cNvSpPr>
            <a:spLocks noChangeArrowheads="1"/>
          </p:cNvSpPr>
          <p:nvPr/>
        </p:nvSpPr>
        <p:spPr bwMode="auto">
          <a:xfrm>
            <a:off x="6604170" y="4572096"/>
            <a:ext cx="406434" cy="3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1323" b="1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071546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Педагогические кадры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282" y="1571612"/>
            <a:ext cx="52864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старший воспитатель – 1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учитель-логопед - </a:t>
            </a:r>
            <a:r>
              <a:rPr lang="ru-RU" sz="2000" b="1" dirty="0" smtClean="0">
                <a:solidFill>
                  <a:srgbClr val="002060"/>
                </a:solidFill>
              </a:rPr>
              <a:t>3</a:t>
            </a:r>
            <a:endParaRPr lang="ru-RU" sz="2000" b="1" dirty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педагог-психолог - 2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учитель-дефектолог - 2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музыкальный руководитель – </a:t>
            </a:r>
            <a:r>
              <a:rPr lang="ru-RU" sz="2000" b="1" dirty="0" smtClean="0">
                <a:solidFill>
                  <a:srgbClr val="002060"/>
                </a:solidFill>
              </a:rPr>
              <a:t>1</a:t>
            </a:r>
            <a:endParaRPr lang="ru-RU" sz="2000" b="1" dirty="0">
              <a:solidFill>
                <a:srgbClr val="002060"/>
              </a:solidFill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инструктор по ФК – 1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/>
              <a:t> </a:t>
            </a:r>
            <a:r>
              <a:rPr lang="ru-RU" sz="2000" b="1" dirty="0">
                <a:solidFill>
                  <a:srgbClr val="002060"/>
                </a:solidFill>
              </a:rPr>
              <a:t>социальный педагог – 1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воспитатели – </a:t>
            </a:r>
            <a:r>
              <a:rPr lang="ru-RU" sz="2000" b="1" dirty="0" smtClean="0">
                <a:solidFill>
                  <a:srgbClr val="002060"/>
                </a:solidFill>
              </a:rPr>
              <a:t>22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2000" y="4572008"/>
            <a:ext cx="37147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врач-невролог - 1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старшая медсестра – 1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инструктор </a:t>
            </a:r>
            <a:r>
              <a:rPr lang="ru-RU" sz="2000" b="1" dirty="0">
                <a:solidFill>
                  <a:srgbClr val="002060"/>
                </a:solidFill>
              </a:rPr>
              <a:t>ЛФК - 1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 медсестра по массажу - 2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</a:rPr>
              <a:t>медсестра ФТО- 1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14844" y="4000504"/>
            <a:ext cx="442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Медицинские кадры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75656" y="33265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Кадровый потенциал</a:t>
            </a:r>
          </a:p>
        </p:txBody>
      </p:sp>
      <p:pic>
        <p:nvPicPr>
          <p:cNvPr id="2050" name="Picture 2" descr="E:\ФОТО ДЛЯ ФИЛЬМА МАРИНА\ИНКЛЮЗИЯ\Работа с детьми Межд День инвали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24744"/>
            <a:ext cx="3247861" cy="2435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1864844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B18AED-FFA1-4254-8A12-CBB599828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20" y="214290"/>
            <a:ext cx="7130753" cy="8572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Развивающая                                              предметно-пространственная среда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B09D8B-CB9B-413F-B723-6E4F1548C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58" y="1071547"/>
            <a:ext cx="7429552" cy="3797614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	В структуре материально-технического обеспечения процесса образования для воспитанников с РАС отражается: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dirty="0" smtClean="0"/>
              <a:t> специфика требований к организации пространства;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dirty="0" smtClean="0"/>
              <a:t> временного режима обучения;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dirty="0" smtClean="0"/>
              <a:t>техническим средствам обучения;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dirty="0" smtClean="0"/>
              <a:t>специальным дидактическим материалам,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2000" dirty="0" smtClean="0"/>
              <a:t> компьютерным инструментам обучения, отвечающим особым образовательным потребностям  воспитанников с РАС.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Picture 2" descr="E:\КОНКУРС 500\КОНКУРС ЗАГРУЗКА\10. ДОСТУПНАЯ СРЕДА\ФОТО 3\ТИМОК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97152"/>
            <a:ext cx="3197987" cy="1800200"/>
          </a:xfrm>
          <a:prstGeom prst="rect">
            <a:avLst/>
          </a:prstGeom>
          <a:noFill/>
        </p:spPr>
      </p:pic>
      <p:pic>
        <p:nvPicPr>
          <p:cNvPr id="2051" name="Picture 3" descr="E:\КОНКУРС 500\КОНКУРС ЗАГРУЗКА\10. ДОСТУПНАЯ СРЕДА\ФОТО 3\IMG_20190128_1532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7952" y="4797152"/>
            <a:ext cx="3256416" cy="18325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8506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ФОТО ИНКЛЮЗИЯ ОТ КАТИ БУКЛЕТ\ВЫБРАННЫЕ ДЛЯ БУКЛЕТА КАТЯ\сад-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4638"/>
            <a:ext cx="2952328" cy="1968218"/>
          </a:xfrm>
          <a:prstGeom prst="rect">
            <a:avLst/>
          </a:prstGeom>
          <a:noFill/>
        </p:spPr>
      </p:pic>
      <p:pic>
        <p:nvPicPr>
          <p:cNvPr id="1027" name="Picture 3" descr="G:\САЙТ РАС\DSC067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221088"/>
            <a:ext cx="1796914" cy="2376264"/>
          </a:xfrm>
          <a:prstGeom prst="rect">
            <a:avLst/>
          </a:prstGeom>
          <a:noFill/>
        </p:spPr>
      </p:pic>
      <p:pic>
        <p:nvPicPr>
          <p:cNvPr id="1028" name="Picture 4" descr="E:\КОНКУРС 500\КОНКУРС ЗАГРУЗКА\9. МЫ РАЗНЫЕ=МЫ РАВНЫЕ\ФОТО мы разные\КУКЛЫ ГР 3 6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985" y="2251268"/>
            <a:ext cx="2944880" cy="1897811"/>
          </a:xfrm>
          <a:prstGeom prst="rect">
            <a:avLst/>
          </a:prstGeom>
          <a:noFill/>
        </p:spPr>
      </p:pic>
      <p:pic>
        <p:nvPicPr>
          <p:cNvPr id="1029" name="Picture 5" descr="E:\КОНКУРС 500\КОНКУРС ЗАГРУЗКА\9. МЫ РАЗНЫЕ=МЫ РАВНЫЕ\ФОТО мы разные\МУЗ ЗАЛ ПРАЗДНИК 1 АКЦ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188640"/>
            <a:ext cx="5376597" cy="3024336"/>
          </a:xfrm>
          <a:prstGeom prst="rect">
            <a:avLst/>
          </a:prstGeom>
          <a:noFill/>
        </p:spPr>
      </p:pic>
      <p:pic>
        <p:nvPicPr>
          <p:cNvPr id="1030" name="Picture 6" descr="E:\КОНКУРС 500\КОНКУРС ЗАГРУЗКА\13. ЗДОРОВЬЕ\ФОТО здоровье\аф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3501008"/>
            <a:ext cx="5427964" cy="3056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7926531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1165</TotalTime>
  <Words>629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муниципальное дошкольное образовательное учреждение  «Детский сад № 279 Красноармейского района Волгограда» </vt:lpstr>
      <vt:lpstr>Слайд 2</vt:lpstr>
      <vt:lpstr>Слайд 3</vt:lpstr>
      <vt:lpstr>Слайд 4</vt:lpstr>
      <vt:lpstr>Разделы программы </vt:lpstr>
      <vt:lpstr>Цель Программы:  обеспечение условий для дошкольного образования, определяемых общими и особыми потребностями ребёнка дошкольного возраста с расстройствами аутистического спектра, индивидуальными особенностями его развития и состояния здоровья.  </vt:lpstr>
      <vt:lpstr>Программа коррекционно-развивающей работы с детьми с ограниченными возможностями здоровья</vt:lpstr>
      <vt:lpstr>  Инклюзивное образование направлено на:</vt:lpstr>
      <vt:lpstr>Образовательная деятельность</vt:lpstr>
      <vt:lpstr>Слайд 10</vt:lpstr>
      <vt:lpstr>Развивающая                                              предметно-пространственная среда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учреждение  «Детский сад № 279 Красноармейского района Волгограда» </dc:title>
  <dc:creator>Старший воспитатель</dc:creator>
  <cp:lastModifiedBy>Татьяна</cp:lastModifiedBy>
  <cp:revision>87</cp:revision>
  <dcterms:created xsi:type="dcterms:W3CDTF">2018-08-14T10:00:04Z</dcterms:created>
  <dcterms:modified xsi:type="dcterms:W3CDTF">2022-05-17T12:14:33Z</dcterms:modified>
</cp:coreProperties>
</file>